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61" r:id="rId4"/>
    <p:sldId id="263" r:id="rId5"/>
    <p:sldId id="265" r:id="rId6"/>
    <p:sldId id="262" r:id="rId7"/>
    <p:sldId id="267" r:id="rId8"/>
    <p:sldId id="264" r:id="rId9"/>
    <p:sldId id="271" r:id="rId10"/>
    <p:sldId id="260" r:id="rId11"/>
    <p:sldId id="270" r:id="rId12"/>
    <p:sldId id="25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C568B-B91A-457A-8FD5-01D33A5F770C}" type="datetimeFigureOut">
              <a:rPr lang="en-US" smtClean="0"/>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923A1-B7E4-4ADC-B915-A29A18285D39}" type="slidenum">
              <a:rPr lang="en-US" smtClean="0"/>
              <a:t>‹#›</a:t>
            </a:fld>
            <a:endParaRPr lang="en-US"/>
          </a:p>
        </p:txBody>
      </p:sp>
    </p:spTree>
    <p:extLst>
      <p:ext uri="{BB962C8B-B14F-4D97-AF65-F5344CB8AC3E}">
        <p14:creationId xmlns:p14="http://schemas.microsoft.com/office/powerpoint/2010/main" val="33587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Did you know that d</a:t>
            </a:r>
            <a:r>
              <a:rPr lang="en-US" sz="1200" u="none" strike="noStrike" kern="1200" dirty="0" smtClean="0">
                <a:solidFill>
                  <a:schemeClr val="tx1"/>
                </a:solidFill>
                <a:effectLst/>
                <a:latin typeface="+mn-lt"/>
                <a:ea typeface="+mn-ea"/>
                <a:cs typeface="+mn-cs"/>
              </a:rPr>
              <a:t>rowsy driving causes more than 100,000 crashes a year, resulting </a:t>
            </a:r>
            <a:r>
              <a:rPr lang="en-US" sz="1200" u="none" strike="noStrike" kern="1200" dirty="0" smtClean="0">
                <a:solidFill>
                  <a:schemeClr val="tx1"/>
                </a:solidFill>
                <a:effectLst/>
                <a:latin typeface="+mn-lt"/>
                <a:ea typeface="+mn-ea"/>
                <a:cs typeface="+mn-cs"/>
              </a:rPr>
              <a:t>in more than </a:t>
            </a:r>
            <a:r>
              <a:rPr lang="en-US" sz="1200" u="none" strike="noStrike" kern="1200" dirty="0" smtClean="0">
                <a:solidFill>
                  <a:schemeClr val="tx1"/>
                </a:solidFill>
                <a:effectLst/>
                <a:latin typeface="+mn-lt"/>
                <a:ea typeface="+mn-ea"/>
                <a:cs typeface="+mn-cs"/>
              </a:rPr>
              <a:t>40,000 injuries and 1,550 deaths? As tragic as these numbers are, they only tell a portion of the story. It is widely recognized that drowsy driving is underreported as </a:t>
            </a:r>
            <a:r>
              <a:rPr lang="en-US" sz="1200" u="none" strike="noStrike" kern="1200" dirty="0" smtClean="0">
                <a:solidFill>
                  <a:schemeClr val="tx1"/>
                </a:solidFill>
                <a:effectLst/>
                <a:latin typeface="+mn-lt"/>
                <a:ea typeface="+mn-ea"/>
                <a:cs typeface="+mn-cs"/>
              </a:rPr>
              <a:t>a factor</a:t>
            </a:r>
            <a:r>
              <a:rPr lang="en-US" sz="1200" u="none" strike="noStrike" kern="1200" baseline="0" dirty="0" smtClean="0">
                <a:solidFill>
                  <a:schemeClr val="tx1"/>
                </a:solidFill>
                <a:effectLst/>
                <a:latin typeface="+mn-lt"/>
                <a:ea typeface="+mn-ea"/>
                <a:cs typeface="+mn-cs"/>
              </a:rPr>
              <a:t> in</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crashes.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1</a:t>
            </a:fld>
            <a:endParaRPr lang="en-US"/>
          </a:p>
        </p:txBody>
      </p:sp>
    </p:spTree>
    <p:extLst>
      <p:ext uri="{BB962C8B-B14F-4D97-AF65-F5344CB8AC3E}">
        <p14:creationId xmlns:p14="http://schemas.microsoft.com/office/powerpoint/2010/main" val="73366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Infographic</a:t>
            </a:r>
            <a:r>
              <a:rPr lang="en-US" baseline="0" dirty="0" smtClean="0"/>
              <a:t> from The National Sleep Foundation, www.Drowsydriving.org. </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10</a:t>
            </a:fld>
            <a:endParaRPr lang="en-US"/>
          </a:p>
        </p:txBody>
      </p:sp>
    </p:spTree>
    <p:extLst>
      <p:ext uri="{BB962C8B-B14F-4D97-AF65-F5344CB8AC3E}">
        <p14:creationId xmlns:p14="http://schemas.microsoft.com/office/powerpoint/2010/main" val="338395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for your workplace policy on fatigued driving. If you have drivers that fall under Federal Motor Carrier Safety Administration regulations, please place that information here. If neither applies, remove the slide.</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11</a:t>
            </a:fld>
            <a:endParaRPr lang="en-US"/>
          </a:p>
        </p:txBody>
      </p:sp>
    </p:spTree>
    <p:extLst>
      <p:ext uri="{BB962C8B-B14F-4D97-AF65-F5344CB8AC3E}">
        <p14:creationId xmlns:p14="http://schemas.microsoft.com/office/powerpoint/2010/main" val="359631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information</a:t>
            </a:r>
            <a:r>
              <a:rPr lang="en-US" baseline="0" dirty="0" smtClean="0"/>
              <a:t> in this presentation came from these resources. </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12</a:t>
            </a:fld>
            <a:endParaRPr lang="en-US"/>
          </a:p>
        </p:txBody>
      </p:sp>
    </p:spTree>
    <p:extLst>
      <p:ext uri="{BB962C8B-B14F-4D97-AF65-F5344CB8AC3E}">
        <p14:creationId xmlns:p14="http://schemas.microsoft.com/office/powerpoint/2010/main" val="109333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your audience</a:t>
            </a:r>
            <a:r>
              <a:rPr lang="en-US" baseline="0" dirty="0" smtClean="0"/>
              <a:t> to drive safe at all times, and to fo</a:t>
            </a:r>
            <a:r>
              <a:rPr lang="en-US" dirty="0" smtClean="0"/>
              <a:t>llow </a:t>
            </a:r>
            <a:r>
              <a:rPr lang="en-US" dirty="0" smtClean="0"/>
              <a:t>us on Twitter @</a:t>
            </a:r>
            <a:r>
              <a:rPr lang="en-US" dirty="0" err="1" smtClean="0"/>
              <a:t>De</a:t>
            </a:r>
            <a:r>
              <a:rPr lang="en-US" baseline="0" dirty="0" err="1" smtClean="0"/>
              <a:t>highwaysafe</a:t>
            </a:r>
            <a:r>
              <a:rPr lang="en-US" baseline="0" dirty="0" smtClean="0"/>
              <a:t>. </a:t>
            </a:r>
            <a:r>
              <a:rPr lang="en-US" baseline="0" smtClean="0"/>
              <a:t>Thank you!</a:t>
            </a:r>
            <a:endParaRPr lang="en-US" dirty="0"/>
          </a:p>
        </p:txBody>
      </p:sp>
      <p:sp>
        <p:nvSpPr>
          <p:cNvPr id="4" name="Slide Number Placeholder 3"/>
          <p:cNvSpPr>
            <a:spLocks noGrp="1"/>
          </p:cNvSpPr>
          <p:nvPr>
            <p:ph type="sldNum" sz="quarter" idx="10"/>
          </p:nvPr>
        </p:nvSpPr>
        <p:spPr/>
        <p:txBody>
          <a:bodyPr/>
          <a:lstStyle/>
          <a:p>
            <a:fld id="{9BD2E5C2-1B39-4E24-9EAA-7634D5582545}" type="slidenum">
              <a:rPr lang="en-US" smtClean="0"/>
              <a:t>13</a:t>
            </a:fld>
            <a:endParaRPr lang="en-US"/>
          </a:p>
        </p:txBody>
      </p:sp>
    </p:spTree>
    <p:extLst>
      <p:ext uri="{BB962C8B-B14F-4D97-AF65-F5344CB8AC3E}">
        <p14:creationId xmlns:p14="http://schemas.microsoft.com/office/powerpoint/2010/main" val="23818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Drowsy</a:t>
            </a:r>
            <a:r>
              <a:rPr lang="en-US" baseline="0" dirty="0" smtClean="0"/>
              <a:t> driving. Sleep-deprived driving. Fatigued driving. </a:t>
            </a:r>
            <a:r>
              <a:rPr lang="en-US" dirty="0" smtClean="0"/>
              <a:t>No matter</a:t>
            </a:r>
            <a:r>
              <a:rPr lang="en-US" baseline="0" dirty="0" smtClean="0"/>
              <a:t> what you call it, it’s dangerous. Open the discussion with examples of times that you (the presenter) have driven drowsy. Ask the audience for examples of times when they kept driving even after the point they should have stopped.</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2</a:t>
            </a:fld>
            <a:endParaRPr lang="en-US"/>
          </a:p>
        </p:txBody>
      </p:sp>
    </p:spTree>
    <p:extLst>
      <p:ext uri="{BB962C8B-B14F-4D97-AF65-F5344CB8AC3E}">
        <p14:creationId xmlns:p14="http://schemas.microsoft.com/office/powerpoint/2010/main" val="80100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drowsy</a:t>
            </a:r>
            <a:r>
              <a:rPr lang="en-US" baseline="0" dirty="0" smtClean="0"/>
              <a:t> driving feel like? Here are the signs. </a:t>
            </a:r>
            <a:r>
              <a:rPr lang="en-US" dirty="0" smtClean="0"/>
              <a:t>According</a:t>
            </a:r>
            <a:r>
              <a:rPr lang="en-US" baseline="0" dirty="0" smtClean="0"/>
              <a:t> </a:t>
            </a:r>
            <a:r>
              <a:rPr lang="en-US" baseline="0" dirty="0" smtClean="0"/>
              <a:t>to the AAA Foundation for Traffic Safety, 96% of all drivers feel that drowsy driving is acceptable behavior. </a:t>
            </a:r>
            <a:r>
              <a:rPr lang="en-US" dirty="0" smtClean="0"/>
              <a:t>How often do you feel this way behind the wheel? (ask for raised hands)</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3</a:t>
            </a:fld>
            <a:endParaRPr lang="en-US"/>
          </a:p>
        </p:txBody>
      </p:sp>
    </p:spTree>
    <p:extLst>
      <p:ext uri="{BB962C8B-B14F-4D97-AF65-F5344CB8AC3E}">
        <p14:creationId xmlns:p14="http://schemas.microsoft.com/office/powerpoint/2010/main" val="171014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AAA Foundation’s</a:t>
            </a:r>
            <a:r>
              <a:rPr lang="en-US" baseline="0" dirty="0" smtClean="0"/>
              <a:t> research, </a:t>
            </a:r>
            <a:r>
              <a:rPr lang="en-US" dirty="0" smtClean="0"/>
              <a:t>certain</a:t>
            </a:r>
            <a:r>
              <a:rPr lang="en-US" baseline="0" dirty="0" smtClean="0"/>
              <a:t> groups of people more inclined to drive drowsy. Does your audience fall into any of these categories? </a:t>
            </a:r>
            <a:r>
              <a:rPr lang="en-US" baseline="0" dirty="0" smtClean="0"/>
              <a:t>In your experience, discuss how getting </a:t>
            </a:r>
            <a:r>
              <a:rPr lang="en-US" baseline="0" dirty="0" smtClean="0"/>
              <a:t>a good night’s sleep is difficult at times. </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4</a:t>
            </a:fld>
            <a:endParaRPr lang="en-US"/>
          </a:p>
        </p:txBody>
      </p:sp>
    </p:spTree>
    <p:extLst>
      <p:ext uri="{BB962C8B-B14F-4D97-AF65-F5344CB8AC3E}">
        <p14:creationId xmlns:p14="http://schemas.microsoft.com/office/powerpoint/2010/main" val="190886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the National </a:t>
            </a:r>
            <a:r>
              <a:rPr lang="en-US" dirty="0" smtClean="0"/>
              <a:t>Highway Traffic Safety Administration (NHTSA) and the National Center on Sleep Disorders Research (NCSDR) expert panel on Drowsy</a:t>
            </a:r>
            <a:r>
              <a:rPr lang="en-US" baseline="0" dirty="0" smtClean="0"/>
              <a:t> Driving and Automobile </a:t>
            </a:r>
            <a:r>
              <a:rPr lang="en-US" baseline="0" dirty="0" smtClean="0"/>
              <a:t>crashes. </a:t>
            </a:r>
            <a:r>
              <a:rPr lang="en-US" baseline="0" dirty="0" smtClean="0"/>
              <a:t>http://www.nhtsa.gov/people/injury/drowsy_driving1/drowsy.html#NCSDR/NHTSA </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5</a:t>
            </a:fld>
            <a:endParaRPr lang="en-US"/>
          </a:p>
        </p:txBody>
      </p:sp>
    </p:spTree>
    <p:extLst>
      <p:ext uri="{BB962C8B-B14F-4D97-AF65-F5344CB8AC3E}">
        <p14:creationId xmlns:p14="http://schemas.microsoft.com/office/powerpoint/2010/main" val="302048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NHTSA. Typical characteristics of a drowsy driving crash. </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6</a:t>
            </a:fld>
            <a:endParaRPr lang="en-US"/>
          </a:p>
        </p:txBody>
      </p:sp>
    </p:spTree>
    <p:extLst>
      <p:ext uri="{BB962C8B-B14F-4D97-AF65-F5344CB8AC3E}">
        <p14:creationId xmlns:p14="http://schemas.microsoft.com/office/powerpoint/2010/main" val="98389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a:t>
            </a:r>
            <a:r>
              <a:rPr lang="en-US" baseline="0" dirty="0" smtClean="0"/>
              <a:t> can do to prevent drowsy driving? Just looking at these pics may make your audience yawn. </a:t>
            </a:r>
            <a:r>
              <a:rPr lang="en-US" baseline="0" dirty="0" smtClean="0"/>
              <a:t>Is anyone sleeping during this presentation? Discuss </a:t>
            </a:r>
            <a:r>
              <a:rPr lang="en-US" baseline="0" dirty="0" smtClean="0"/>
              <a:t>some common ways to stay awake: window down, coffee, music, etc.</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7</a:t>
            </a:fld>
            <a:endParaRPr lang="en-US"/>
          </a:p>
        </p:txBody>
      </p:sp>
    </p:spTree>
    <p:extLst>
      <p:ext uri="{BB962C8B-B14F-4D97-AF65-F5344CB8AC3E}">
        <p14:creationId xmlns:p14="http://schemas.microsoft.com/office/powerpoint/2010/main" val="262130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sense?</a:t>
            </a:r>
            <a:r>
              <a:rPr lang="en-US" baseline="0" dirty="0" smtClean="0"/>
              <a:t> For most, </a:t>
            </a:r>
            <a:r>
              <a:rPr lang="en-US" baseline="0" dirty="0" smtClean="0"/>
              <a:t>s</a:t>
            </a:r>
            <a:r>
              <a:rPr lang="en-US" dirty="0" smtClean="0"/>
              <a:t>leeping</a:t>
            </a:r>
            <a:r>
              <a:rPr lang="en-US" baseline="0" dirty="0" smtClean="0"/>
              <a:t> is the most effective way to reduce sleepiness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8</a:t>
            </a:fld>
            <a:endParaRPr lang="en-US"/>
          </a:p>
        </p:txBody>
      </p:sp>
    </p:spTree>
    <p:extLst>
      <p:ext uri="{BB962C8B-B14F-4D97-AF65-F5344CB8AC3E}">
        <p14:creationId xmlns:p14="http://schemas.microsoft.com/office/powerpoint/2010/main" val="304332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Tips from the AAA Foundation for staying</a:t>
            </a:r>
            <a:r>
              <a:rPr lang="en-US" baseline="0" dirty="0" smtClean="0"/>
              <a:t> alert on a long trip.</a:t>
            </a:r>
            <a:endParaRPr lang="en-US" dirty="0"/>
          </a:p>
        </p:txBody>
      </p:sp>
      <p:sp>
        <p:nvSpPr>
          <p:cNvPr id="4" name="Slide Number Placeholder 3"/>
          <p:cNvSpPr>
            <a:spLocks noGrp="1"/>
          </p:cNvSpPr>
          <p:nvPr>
            <p:ph type="sldNum" sz="quarter" idx="10"/>
          </p:nvPr>
        </p:nvSpPr>
        <p:spPr/>
        <p:txBody>
          <a:bodyPr/>
          <a:lstStyle/>
          <a:p>
            <a:fld id="{2C0923A1-B7E4-4ADC-B915-A29A18285D39}" type="slidenum">
              <a:rPr lang="en-US" smtClean="0"/>
              <a:t>9</a:t>
            </a:fld>
            <a:endParaRPr lang="en-US"/>
          </a:p>
        </p:txBody>
      </p:sp>
    </p:spTree>
    <p:extLst>
      <p:ext uri="{BB962C8B-B14F-4D97-AF65-F5344CB8AC3E}">
        <p14:creationId xmlns:p14="http://schemas.microsoft.com/office/powerpoint/2010/main" val="50855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7C60BC-D8D4-45C6-B18F-DC1B3EA1759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C60BC-D8D4-45C6-B18F-DC1B3EA1759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C60BC-D8D4-45C6-B18F-DC1B3EA1759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C60BC-D8D4-45C6-B18F-DC1B3EA1759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C60BC-D8D4-45C6-B18F-DC1B3EA17595}"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7C60BC-D8D4-45C6-B18F-DC1B3EA17595}"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C60BC-D8D4-45C6-B18F-DC1B3EA17595}"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7C60BC-D8D4-45C6-B18F-DC1B3EA17595}"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C60BC-D8D4-45C6-B18F-DC1B3EA17595}" type="datetimeFigureOut">
              <a:rPr lang="en-US" smtClean="0"/>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9A3AD-23DB-45C0-8232-5CE4BCEAE4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C60BC-D8D4-45C6-B18F-DC1B3EA17595}"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9A3AD-23DB-45C0-8232-5CE4BCEAE4B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E7C60BC-D8D4-45C6-B18F-DC1B3EA17595}" type="datetimeFigureOut">
              <a:rPr lang="en-US" smtClean="0"/>
              <a:t>8/12/2015</a:t>
            </a:fld>
            <a:endParaRPr lang="en-US"/>
          </a:p>
        </p:txBody>
      </p:sp>
      <p:sp>
        <p:nvSpPr>
          <p:cNvPr id="9" name="Slide Number Placeholder 8"/>
          <p:cNvSpPr>
            <a:spLocks noGrp="1"/>
          </p:cNvSpPr>
          <p:nvPr>
            <p:ph type="sldNum" sz="quarter" idx="11"/>
          </p:nvPr>
        </p:nvSpPr>
        <p:spPr/>
        <p:txBody>
          <a:bodyPr/>
          <a:lstStyle/>
          <a:p>
            <a:fld id="{4459A3AD-23DB-45C0-8232-5CE4BCEAE4B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459A3AD-23DB-45C0-8232-5CE4BCEAE4B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E7C60BC-D8D4-45C6-B18F-DC1B3EA17595}" type="datetimeFigureOut">
              <a:rPr lang="en-US" smtClean="0"/>
              <a:t>8/12/2015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aafoundation.org/" TargetMode="External"/><Relationship Id="rId7" Type="http://schemas.openxmlformats.org/officeDocument/2006/relationships/hyperlink" Target="http://www.ohs.delawar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nhtsa.gov/" TargetMode="External"/><Relationship Id="rId5" Type="http://schemas.openxmlformats.org/officeDocument/2006/relationships/hyperlink" Target="http://www.drowsydriving.org/" TargetMode="External"/><Relationship Id="rId4" Type="http://schemas.openxmlformats.org/officeDocument/2006/relationships/hyperlink" Target="http://www.sleepfoundation.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ohs.delawar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Asleep at the Wheel</a:t>
            </a:r>
            <a:endParaRPr lang="en-US" dirty="0"/>
          </a:p>
        </p:txBody>
      </p:sp>
      <p:sp>
        <p:nvSpPr>
          <p:cNvPr id="3" name="Subtitle 2"/>
          <p:cNvSpPr>
            <a:spLocks noGrp="1"/>
          </p:cNvSpPr>
          <p:nvPr>
            <p:ph type="subTitle" idx="1"/>
          </p:nvPr>
        </p:nvSpPr>
        <p:spPr/>
        <p:txBody>
          <a:bodyPr>
            <a:normAutofit lnSpcReduction="10000"/>
          </a:bodyPr>
          <a:lstStyle/>
          <a:p>
            <a:r>
              <a:rPr lang="en-US" dirty="0" smtClean="0"/>
              <a:t>Delaware Office of Highway Safety</a:t>
            </a:r>
          </a:p>
          <a:p>
            <a:r>
              <a:rPr lang="en-US" dirty="0" smtClean="0"/>
              <a:t>Corporate Outreach</a:t>
            </a:r>
          </a:p>
          <a:p>
            <a:r>
              <a:rPr lang="en-US" dirty="0" smtClean="0"/>
              <a:t>Fall 2015</a:t>
            </a:r>
          </a:p>
        </p:txBody>
      </p:sp>
      <p:sp>
        <p:nvSpPr>
          <p:cNvPr id="4" name="TextBox 3"/>
          <p:cNvSpPr txBox="1"/>
          <p:nvPr/>
        </p:nvSpPr>
        <p:spPr>
          <a:xfrm rot="20778582">
            <a:off x="1411799" y="1402248"/>
            <a:ext cx="5867400" cy="954107"/>
          </a:xfrm>
          <a:prstGeom prst="rect">
            <a:avLst/>
          </a:prstGeom>
          <a:noFill/>
          <a:ln>
            <a:solidFill>
              <a:srgbClr val="FF0000"/>
            </a:solidFill>
            <a:prstDash val="lgDashDot"/>
          </a:ln>
        </p:spPr>
        <p:txBody>
          <a:bodyPr wrap="square" rtlCol="0">
            <a:spAutoFit/>
          </a:bodyPr>
          <a:lstStyle/>
          <a:p>
            <a:pPr algn="ctr"/>
            <a:r>
              <a:rPr lang="en-US" sz="2800" dirty="0" smtClean="0">
                <a:solidFill>
                  <a:srgbClr val="FF0000"/>
                </a:solidFill>
              </a:rPr>
              <a:t>Tips to keep you awake and alert behind the wheel</a:t>
            </a:r>
            <a:endParaRPr lang="en-US" sz="2800" dirty="0">
              <a:solidFill>
                <a:srgbClr val="FF0000"/>
              </a:solidFill>
            </a:endParaRPr>
          </a:p>
        </p:txBody>
      </p:sp>
    </p:spTree>
    <p:extLst>
      <p:ext uri="{BB962C8B-B14F-4D97-AF65-F5344CB8AC3E}">
        <p14:creationId xmlns:p14="http://schemas.microsoft.com/office/powerpoint/2010/main" val="332655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3824605" cy="646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98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Policy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396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114300" indent="0">
              <a:buNone/>
            </a:pPr>
            <a:r>
              <a:rPr lang="en-US" dirty="0" smtClean="0"/>
              <a:t>AAA Foundation for Traffic Safety	</a:t>
            </a:r>
            <a:r>
              <a:rPr lang="en-US" dirty="0" smtClean="0">
                <a:hlinkClick r:id="rId3"/>
              </a:rPr>
              <a:t>www.aaafoundation.org</a:t>
            </a:r>
            <a:r>
              <a:rPr lang="en-US" dirty="0" smtClean="0"/>
              <a:t> </a:t>
            </a:r>
          </a:p>
          <a:p>
            <a:pPr marL="114300" indent="0">
              <a:buNone/>
            </a:pPr>
            <a:endParaRPr lang="en-US" dirty="0" smtClean="0"/>
          </a:p>
          <a:p>
            <a:pPr marL="114300" indent="0">
              <a:buNone/>
            </a:pPr>
            <a:r>
              <a:rPr lang="en-US" dirty="0" smtClean="0"/>
              <a:t>The Sleep Foundation		           </a:t>
            </a:r>
            <a:r>
              <a:rPr lang="en-US" dirty="0" smtClean="0">
                <a:hlinkClick r:id="rId4"/>
              </a:rPr>
              <a:t>www.sleepfoundation.org</a:t>
            </a:r>
            <a:endParaRPr lang="en-US" dirty="0" smtClean="0"/>
          </a:p>
          <a:p>
            <a:pPr marL="114300" indent="0">
              <a:buNone/>
            </a:pPr>
            <a:r>
              <a:rPr lang="en-US" dirty="0"/>
              <a:t>	</a:t>
            </a:r>
            <a:r>
              <a:rPr lang="en-US" dirty="0" smtClean="0"/>
              <a:t>			               </a:t>
            </a:r>
            <a:r>
              <a:rPr lang="en-US" dirty="0" smtClean="0">
                <a:hlinkClick r:id="rId5"/>
              </a:rPr>
              <a:t>www.drowsydriving.org</a:t>
            </a:r>
            <a:r>
              <a:rPr lang="en-US" dirty="0" smtClean="0"/>
              <a:t> </a:t>
            </a:r>
          </a:p>
          <a:p>
            <a:pPr marL="114300" indent="0">
              <a:buNone/>
            </a:pPr>
            <a:endParaRPr lang="en-US" dirty="0" smtClean="0"/>
          </a:p>
          <a:p>
            <a:pPr marL="114300" indent="0">
              <a:buNone/>
            </a:pPr>
            <a:r>
              <a:rPr lang="en-US" dirty="0" smtClean="0"/>
              <a:t>National Highway Traffic		               </a:t>
            </a:r>
            <a:r>
              <a:rPr lang="en-US" dirty="0" smtClean="0">
                <a:hlinkClick r:id="rId6"/>
              </a:rPr>
              <a:t>www.nhtsa.gov</a:t>
            </a:r>
            <a:r>
              <a:rPr lang="en-US" dirty="0" smtClean="0"/>
              <a:t> </a:t>
            </a:r>
          </a:p>
          <a:p>
            <a:pPr marL="114300" indent="0">
              <a:buNone/>
            </a:pPr>
            <a:r>
              <a:rPr lang="en-US" dirty="0" smtClean="0"/>
              <a:t>Safety Administration</a:t>
            </a:r>
          </a:p>
          <a:p>
            <a:pPr marL="114300" indent="0">
              <a:buNone/>
            </a:pPr>
            <a:endParaRPr lang="en-US" dirty="0" smtClean="0"/>
          </a:p>
          <a:p>
            <a:pPr marL="114300" indent="0">
              <a:buNone/>
            </a:pPr>
            <a:r>
              <a:rPr lang="en-US" dirty="0" smtClean="0"/>
              <a:t>Delaware Office of Highway Safety	 </a:t>
            </a:r>
            <a:r>
              <a:rPr lang="en-US" dirty="0" smtClean="0">
                <a:hlinkClick r:id="rId7"/>
              </a:rPr>
              <a:t>www.ohs.delaware.gov</a:t>
            </a:r>
            <a:r>
              <a:rPr lang="en-US" dirty="0" smtClean="0"/>
              <a:t> </a:t>
            </a:r>
            <a:endParaRPr lang="en-US" dirty="0"/>
          </a:p>
        </p:txBody>
      </p:sp>
    </p:spTree>
    <p:extLst>
      <p:ext uri="{BB962C8B-B14F-4D97-AF65-F5344CB8AC3E}">
        <p14:creationId xmlns:p14="http://schemas.microsoft.com/office/powerpoint/2010/main" val="163970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905000"/>
            <a:ext cx="1723038" cy="1723038"/>
          </a:xfrm>
          <a:prstGeom prst="rect">
            <a:avLst/>
          </a:prstGeom>
        </p:spPr>
      </p:pic>
      <p:sp>
        <p:nvSpPr>
          <p:cNvPr id="3" name="Content Placeholder 2"/>
          <p:cNvSpPr>
            <a:spLocks noGrp="1"/>
          </p:cNvSpPr>
          <p:nvPr>
            <p:ph idx="1"/>
          </p:nvPr>
        </p:nvSpPr>
        <p:spPr>
          <a:xfrm>
            <a:off x="457200" y="3962400"/>
            <a:ext cx="7620000" cy="2438400"/>
          </a:xfrm>
        </p:spPr>
        <p:txBody>
          <a:bodyPr>
            <a:normAutofit fontScale="92500" lnSpcReduction="10000"/>
          </a:bodyPr>
          <a:lstStyle/>
          <a:p>
            <a:pPr marL="114300" indent="0" algn="ctr">
              <a:buNone/>
            </a:pPr>
            <a:r>
              <a:rPr lang="en-US" sz="3200" dirty="0" smtClean="0"/>
              <a:t>Thank you!</a:t>
            </a:r>
          </a:p>
          <a:p>
            <a:pPr marL="114300" indent="0" algn="ctr">
              <a:buNone/>
            </a:pPr>
            <a:endParaRPr lang="en-US" sz="3200" dirty="0" smtClean="0"/>
          </a:p>
          <a:p>
            <a:pPr marL="114300" indent="0" algn="ctr">
              <a:buNone/>
            </a:pPr>
            <a:r>
              <a:rPr lang="en-US" dirty="0" smtClean="0"/>
              <a:t>Delaware Office of Highway Safety</a:t>
            </a:r>
          </a:p>
          <a:p>
            <a:pPr marL="114300" indent="0" algn="ctr">
              <a:buNone/>
            </a:pPr>
            <a:r>
              <a:rPr lang="en-US" dirty="0" smtClean="0">
                <a:hlinkClick r:id="rId4"/>
              </a:rPr>
              <a:t>www.ohs.delaware.gov</a:t>
            </a:r>
            <a:endParaRPr lang="en-US" dirty="0" smtClean="0"/>
          </a:p>
          <a:p>
            <a:pPr marL="114300" indent="0" algn="ctr">
              <a:buNone/>
            </a:pPr>
            <a:r>
              <a:rPr lang="en-US" dirty="0" smtClean="0"/>
              <a:t>302-744-2740</a:t>
            </a:r>
          </a:p>
          <a:p>
            <a:pPr marL="114300" indent="0" algn="ctr">
              <a:buNone/>
            </a:pPr>
            <a:r>
              <a:rPr lang="en-US" dirty="0" smtClean="0"/>
              <a:t>@</a:t>
            </a:r>
            <a:r>
              <a:rPr lang="en-US" dirty="0" err="1" smtClean="0"/>
              <a:t>DEhighwaysafe</a:t>
            </a:r>
            <a:endParaRPr lang="en-US" dirty="0" smtClean="0"/>
          </a:p>
          <a:p>
            <a:pPr marL="114300" indent="0" algn="ctr">
              <a:buNone/>
            </a:pPr>
            <a:endParaRPr lang="en-US" dirty="0"/>
          </a:p>
        </p:txBody>
      </p:sp>
    </p:spTree>
    <p:extLst>
      <p:ext uri="{BB962C8B-B14F-4D97-AF65-F5344CB8AC3E}">
        <p14:creationId xmlns:p14="http://schemas.microsoft.com/office/powerpoint/2010/main" val="351285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790575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53000" y="6096000"/>
            <a:ext cx="3257550" cy="338554"/>
          </a:xfrm>
          <a:prstGeom prst="rect">
            <a:avLst/>
          </a:prstGeom>
          <a:noFill/>
        </p:spPr>
        <p:txBody>
          <a:bodyPr wrap="square" rtlCol="0">
            <a:spAutoFit/>
          </a:bodyPr>
          <a:lstStyle/>
          <a:p>
            <a:r>
              <a:rPr lang="en-US" sz="1600" dirty="0" smtClean="0"/>
              <a:t>Utah Department of Public Safety</a:t>
            </a:r>
            <a:endParaRPr lang="en-US" sz="1600" dirty="0"/>
          </a:p>
        </p:txBody>
      </p:sp>
    </p:spTree>
    <p:extLst>
      <p:ext uri="{BB962C8B-B14F-4D97-AF65-F5344CB8AC3E}">
        <p14:creationId xmlns:p14="http://schemas.microsoft.com/office/powerpoint/2010/main" val="185138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Drowsy Driving</a:t>
            </a:r>
            <a:endParaRPr lang="en-US" dirty="0"/>
          </a:p>
        </p:txBody>
      </p:sp>
      <p:sp>
        <p:nvSpPr>
          <p:cNvPr id="3" name="Content Placeholder 2"/>
          <p:cNvSpPr>
            <a:spLocks noGrp="1"/>
          </p:cNvSpPr>
          <p:nvPr>
            <p:ph idx="1"/>
          </p:nvPr>
        </p:nvSpPr>
        <p:spPr>
          <a:xfrm>
            <a:off x="457200" y="1600200"/>
            <a:ext cx="8001000" cy="4876800"/>
          </a:xfrm>
        </p:spPr>
        <p:txBody>
          <a:bodyPr>
            <a:normAutofit fontScale="92500" lnSpcReduction="20000"/>
          </a:bodyPr>
          <a:lstStyle/>
          <a:p>
            <a:r>
              <a:rPr lang="en-US" dirty="0" smtClean="0"/>
              <a:t>The </a:t>
            </a:r>
            <a:r>
              <a:rPr lang="en-US" dirty="0"/>
              <a:t>inability to recall the last few miles </a:t>
            </a:r>
            <a:r>
              <a:rPr lang="en-US" dirty="0" smtClean="0"/>
              <a:t>traveled</a:t>
            </a:r>
            <a:r>
              <a:rPr lang="en-US" dirty="0"/>
              <a:t>.</a:t>
            </a:r>
            <a:endParaRPr lang="en-US" dirty="0" smtClean="0"/>
          </a:p>
          <a:p>
            <a:endParaRPr lang="en-US" dirty="0"/>
          </a:p>
          <a:p>
            <a:r>
              <a:rPr lang="en-US" dirty="0"/>
              <a:t>Having disconnected or wandering </a:t>
            </a:r>
            <a:r>
              <a:rPr lang="en-US" dirty="0" smtClean="0"/>
              <a:t>thoughts.</a:t>
            </a:r>
            <a:endParaRPr lang="en-US" dirty="0"/>
          </a:p>
          <a:p>
            <a:endParaRPr lang="en-US" dirty="0" smtClean="0"/>
          </a:p>
          <a:p>
            <a:r>
              <a:rPr lang="en-US" dirty="0" smtClean="0"/>
              <a:t>Having </a:t>
            </a:r>
            <a:r>
              <a:rPr lang="en-US" dirty="0"/>
              <a:t>difficulty focusing or keeping your eyes </a:t>
            </a:r>
            <a:r>
              <a:rPr lang="en-US" dirty="0" smtClean="0"/>
              <a:t>open.</a:t>
            </a:r>
            <a:endParaRPr lang="en-US" dirty="0"/>
          </a:p>
          <a:p>
            <a:endParaRPr lang="en-US" dirty="0" smtClean="0"/>
          </a:p>
          <a:p>
            <a:r>
              <a:rPr lang="en-US" dirty="0" smtClean="0"/>
              <a:t>Feeling </a:t>
            </a:r>
            <a:r>
              <a:rPr lang="en-US" dirty="0"/>
              <a:t>as though your head is very </a:t>
            </a:r>
            <a:r>
              <a:rPr lang="en-US" dirty="0" smtClean="0"/>
              <a:t>heavy.</a:t>
            </a:r>
            <a:endParaRPr lang="en-US" dirty="0"/>
          </a:p>
          <a:p>
            <a:endParaRPr lang="en-US" dirty="0" smtClean="0"/>
          </a:p>
          <a:p>
            <a:r>
              <a:rPr lang="en-US" dirty="0" smtClean="0"/>
              <a:t>Drifting </a:t>
            </a:r>
            <a:r>
              <a:rPr lang="en-US" dirty="0"/>
              <a:t>out of your driving lane, perhaps driving on the rumble </a:t>
            </a:r>
            <a:r>
              <a:rPr lang="en-US" dirty="0" smtClean="0"/>
              <a:t>strips.</a:t>
            </a:r>
            <a:endParaRPr lang="en-US" dirty="0"/>
          </a:p>
          <a:p>
            <a:endParaRPr lang="en-US" dirty="0" smtClean="0"/>
          </a:p>
          <a:p>
            <a:r>
              <a:rPr lang="en-US" dirty="0" smtClean="0"/>
              <a:t>Yawning repeatedly.</a:t>
            </a:r>
            <a:endParaRPr lang="en-US" dirty="0"/>
          </a:p>
          <a:p>
            <a:endParaRPr lang="en-US" dirty="0" smtClean="0"/>
          </a:p>
          <a:p>
            <a:r>
              <a:rPr lang="en-US" dirty="0" smtClean="0"/>
              <a:t>Accidentally </a:t>
            </a:r>
            <a:r>
              <a:rPr lang="en-US" dirty="0"/>
              <a:t>tailgating other </a:t>
            </a:r>
            <a:r>
              <a:rPr lang="en-US" dirty="0" smtClean="0"/>
              <a:t>vehicles.</a:t>
            </a:r>
            <a:endParaRPr lang="en-US" dirty="0"/>
          </a:p>
          <a:p>
            <a:endParaRPr lang="en-US" dirty="0" smtClean="0"/>
          </a:p>
          <a:p>
            <a:r>
              <a:rPr lang="en-US" dirty="0" smtClean="0"/>
              <a:t>Missing </a:t>
            </a:r>
            <a:r>
              <a:rPr lang="en-US" dirty="0"/>
              <a:t>traffic </a:t>
            </a:r>
            <a:r>
              <a:rPr lang="en-US" dirty="0" smtClean="0"/>
              <a:t>signs.</a:t>
            </a:r>
          </a:p>
          <a:p>
            <a:endParaRPr lang="en-US" dirty="0"/>
          </a:p>
          <a:p>
            <a:pPr marL="114300" indent="0">
              <a:buNone/>
            </a:pPr>
            <a:endParaRPr lang="en-US" dirty="0"/>
          </a:p>
        </p:txBody>
      </p:sp>
      <p:pic>
        <p:nvPicPr>
          <p:cNvPr id="7170" name="Picture 2" descr="C:\Users\Patricia.Bachman\AppData\Local\Microsoft\Windows\Temporary Internet Files\Content.IE5\H9AZ2OYJ\Panneau-dormi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9319" y="4800600"/>
            <a:ext cx="1864018" cy="163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5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most at-risk?</a:t>
            </a:r>
            <a:endParaRPr lang="en-US" dirty="0"/>
          </a:p>
        </p:txBody>
      </p:sp>
      <p:sp>
        <p:nvSpPr>
          <p:cNvPr id="3" name="Content Placeholder 2"/>
          <p:cNvSpPr>
            <a:spLocks noGrp="1"/>
          </p:cNvSpPr>
          <p:nvPr>
            <p:ph idx="1"/>
          </p:nvPr>
        </p:nvSpPr>
        <p:spPr>
          <a:xfrm>
            <a:off x="381000" y="1283014"/>
            <a:ext cx="7620000" cy="4800600"/>
          </a:xfrm>
        </p:spPr>
        <p:txBody>
          <a:bodyPr>
            <a:noAutofit/>
          </a:bodyPr>
          <a:lstStyle/>
          <a:p>
            <a:r>
              <a:rPr lang="en-US" sz="1800" b="1" dirty="0"/>
              <a:t>Young </a:t>
            </a:r>
            <a:r>
              <a:rPr lang="en-US" sz="1800" b="1" dirty="0" smtClean="0"/>
              <a:t>People </a:t>
            </a:r>
            <a:r>
              <a:rPr lang="en-US" sz="1800" dirty="0" smtClean="0"/>
              <a:t>: Sleep-related crashes are most common in young people, especially those who tend to stay up late, sleep too little, and drive at night.</a:t>
            </a:r>
          </a:p>
          <a:p>
            <a:pPr marL="114300" indent="0">
              <a:buNone/>
            </a:pPr>
            <a:endParaRPr lang="en-US" sz="1800" dirty="0" smtClean="0"/>
          </a:p>
          <a:p>
            <a:r>
              <a:rPr lang="en-US" sz="1800" b="1" dirty="0" smtClean="0"/>
              <a:t>Shift </a:t>
            </a:r>
            <a:r>
              <a:rPr lang="en-US" sz="1800" b="1" dirty="0"/>
              <a:t>Workers and People with Long </a:t>
            </a:r>
            <a:r>
              <a:rPr lang="en-US" sz="1800" b="1" dirty="0" smtClean="0"/>
              <a:t>Work Hours </a:t>
            </a:r>
            <a:r>
              <a:rPr lang="en-US" sz="1800" dirty="0" smtClean="0"/>
              <a:t>: Shift workers and people who work long hours are at high risk of being involved in a sleep-related crash. </a:t>
            </a:r>
          </a:p>
          <a:p>
            <a:endParaRPr lang="en-US" sz="1800" dirty="0"/>
          </a:p>
          <a:p>
            <a:r>
              <a:rPr lang="en-US" sz="1800" b="1" dirty="0" smtClean="0"/>
              <a:t>Commercial Drivers </a:t>
            </a:r>
            <a:r>
              <a:rPr lang="en-US" sz="1800" dirty="0" smtClean="0"/>
              <a:t>: Those </a:t>
            </a:r>
            <a:r>
              <a:rPr lang="en-US" sz="1800" dirty="0"/>
              <a:t>who drive a </a:t>
            </a:r>
            <a:r>
              <a:rPr lang="en-US" sz="1800" dirty="0" smtClean="0"/>
              <a:t>high number </a:t>
            </a:r>
            <a:r>
              <a:rPr lang="en-US" sz="1800" dirty="0"/>
              <a:t>of miles and drive at night are </a:t>
            </a:r>
            <a:r>
              <a:rPr lang="en-US" sz="1800" dirty="0" smtClean="0"/>
              <a:t>at significantly </a:t>
            </a:r>
            <a:r>
              <a:rPr lang="en-US" sz="1800" dirty="0"/>
              <a:t>higher risk for fall-asleep crashes.</a:t>
            </a:r>
            <a:endParaRPr lang="en-US" sz="1800" dirty="0" smtClean="0"/>
          </a:p>
          <a:p>
            <a:endParaRPr lang="en-US" sz="1800" dirty="0" smtClean="0"/>
          </a:p>
          <a:p>
            <a:r>
              <a:rPr lang="en-US" sz="1800" b="1" dirty="0" smtClean="0"/>
              <a:t>People </a:t>
            </a:r>
            <a:r>
              <a:rPr lang="en-US" sz="1800" b="1" dirty="0"/>
              <a:t>with Undiagnosed or Untreated Sleep Disorders </a:t>
            </a:r>
            <a:r>
              <a:rPr lang="en-US" sz="1800" dirty="0"/>
              <a:t>: </a:t>
            </a:r>
            <a:r>
              <a:rPr lang="en-US" sz="1800" dirty="0" smtClean="0"/>
              <a:t> Many </a:t>
            </a:r>
            <a:r>
              <a:rPr lang="en-US" sz="1800" dirty="0"/>
              <a:t>different sleep disorders result in excessive daytime sleepiness, placing this group at high risk for sleep-related crashes. </a:t>
            </a:r>
            <a:endParaRPr lang="en-US" sz="1800" dirty="0" smtClean="0"/>
          </a:p>
          <a:p>
            <a:endParaRPr lang="en-US" sz="1800" dirty="0"/>
          </a:p>
          <a:p>
            <a:r>
              <a:rPr lang="en-US" sz="1800" b="1" dirty="0"/>
              <a:t>Business Travelers </a:t>
            </a:r>
            <a:r>
              <a:rPr lang="en-US" sz="1800" dirty="0" smtClean="0"/>
              <a:t>: “</a:t>
            </a:r>
            <a:r>
              <a:rPr lang="en-US" sz="1800" dirty="0"/>
              <a:t>Jet lag” as well as long work hours </a:t>
            </a:r>
            <a:endParaRPr lang="en-US" sz="1800" dirty="0" smtClean="0"/>
          </a:p>
          <a:p>
            <a:pPr marL="114300" indent="0">
              <a:buNone/>
            </a:pPr>
            <a:r>
              <a:rPr lang="en-US" sz="1800" dirty="0"/>
              <a:t> </a:t>
            </a:r>
            <a:r>
              <a:rPr lang="en-US" sz="1800" dirty="0" smtClean="0"/>
              <a:t>    put </a:t>
            </a:r>
            <a:r>
              <a:rPr lang="en-US" sz="1800" dirty="0"/>
              <a:t>these weary travelers at increased risk </a:t>
            </a:r>
            <a:r>
              <a:rPr lang="en-US" sz="1800" dirty="0" smtClean="0"/>
              <a:t>for</a:t>
            </a:r>
          </a:p>
          <a:p>
            <a:pPr marL="114300" indent="0">
              <a:buNone/>
            </a:pPr>
            <a:r>
              <a:rPr lang="en-US" sz="1800" dirty="0"/>
              <a:t> </a:t>
            </a:r>
            <a:r>
              <a:rPr lang="en-US" sz="1800" dirty="0" smtClean="0"/>
              <a:t>   </a:t>
            </a:r>
            <a:r>
              <a:rPr lang="en-US" sz="1800" dirty="0"/>
              <a:t>sleep-related crashes.</a:t>
            </a:r>
          </a:p>
        </p:txBody>
      </p:sp>
      <p:pic>
        <p:nvPicPr>
          <p:cNvPr id="8194" name="Picture 2" descr="C:\Users\Patricia.Bachman\AppData\Local\Microsoft\Windows\Temporary Internet Files\Content.IE5\5DN4TUL0\556px-Mauritius_Road_Signs_-_Warning_Sign_-_Other_danger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486400"/>
            <a:ext cx="1352550" cy="119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620000" cy="4800600"/>
          </a:xfrm>
        </p:spPr>
        <p:txBody>
          <a:bodyPr>
            <a:normAutofit/>
          </a:bodyPr>
          <a:lstStyle/>
          <a:p>
            <a:pPr marL="114300" indent="0">
              <a:buNone/>
            </a:pPr>
            <a:r>
              <a:rPr lang="en-US" sz="3200" dirty="0" smtClean="0">
                <a:solidFill>
                  <a:srgbClr val="0070C0"/>
                </a:solidFill>
              </a:rPr>
              <a:t>“Sleepiness </a:t>
            </a:r>
            <a:r>
              <a:rPr lang="en-US" sz="3200" dirty="0">
                <a:solidFill>
                  <a:srgbClr val="0070C0"/>
                </a:solidFill>
              </a:rPr>
              <a:t>causes auto crashes because it impairs performance and can ultimately lead to the inability to resist falling asleep at the wheel. Critical aspects of driving impairment associated with sleepiness are reaction time, vigilance, attention, and information processing</a:t>
            </a:r>
            <a:r>
              <a:rPr lang="en-US" sz="3200" dirty="0" smtClean="0">
                <a:solidFill>
                  <a:srgbClr val="0070C0"/>
                </a:solidFill>
              </a:rPr>
              <a:t>.”</a:t>
            </a:r>
          </a:p>
          <a:p>
            <a:pPr marL="114300" indent="0">
              <a:buNone/>
            </a:pPr>
            <a:endParaRPr lang="en-US" dirty="0" smtClean="0">
              <a:solidFill>
                <a:srgbClr val="0070C0"/>
              </a:solidFill>
            </a:endParaRPr>
          </a:p>
          <a:p>
            <a:pPr marL="114300" indent="0">
              <a:buNone/>
            </a:pPr>
            <a:r>
              <a:rPr lang="en-US" dirty="0">
                <a:solidFill>
                  <a:srgbClr val="0070C0"/>
                </a:solidFill>
              </a:rPr>
              <a:t>	</a:t>
            </a:r>
            <a:r>
              <a:rPr lang="en-US" dirty="0" smtClean="0">
                <a:solidFill>
                  <a:srgbClr val="0070C0"/>
                </a:solidFill>
              </a:rPr>
              <a:t>	- NCSDR/ NHTSA Expert Panel on Driver Fatigue 			   and Sleepiness</a:t>
            </a:r>
          </a:p>
        </p:txBody>
      </p:sp>
    </p:spTree>
    <p:extLst>
      <p:ext uri="{BB962C8B-B14F-4D97-AF65-F5344CB8AC3E}">
        <p14:creationId xmlns:p14="http://schemas.microsoft.com/office/powerpoint/2010/main" val="345819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a:t>
            </a:r>
            <a:r>
              <a:rPr lang="en-US" dirty="0" smtClean="0"/>
              <a:t>rash </a:t>
            </a:r>
            <a:r>
              <a:rPr lang="en-US" dirty="0" smtClean="0"/>
              <a:t>characteristics</a:t>
            </a:r>
            <a:r>
              <a:rPr lang="en-US" dirty="0"/>
              <a:t>: </a:t>
            </a:r>
            <a:br>
              <a:rPr lang="en-US" dirty="0"/>
            </a:br>
            <a:endParaRPr lang="en-US" dirty="0"/>
          </a:p>
        </p:txBody>
      </p:sp>
      <p:sp>
        <p:nvSpPr>
          <p:cNvPr id="3" name="Content Placeholder 2"/>
          <p:cNvSpPr>
            <a:spLocks noGrp="1"/>
          </p:cNvSpPr>
          <p:nvPr>
            <p:ph idx="1"/>
          </p:nvPr>
        </p:nvSpPr>
        <p:spPr>
          <a:xfrm>
            <a:off x="457200" y="1600200"/>
            <a:ext cx="4267200" cy="4800600"/>
          </a:xfrm>
        </p:spPr>
        <p:txBody>
          <a:bodyPr>
            <a:normAutofit fontScale="92500" lnSpcReduction="10000"/>
          </a:bodyPr>
          <a:lstStyle/>
          <a:p>
            <a:r>
              <a:rPr lang="en-US" dirty="0" smtClean="0"/>
              <a:t>Occurs </a:t>
            </a:r>
            <a:r>
              <a:rPr lang="en-US" dirty="0"/>
              <a:t>during late night/ early morning or midafternoon</a:t>
            </a:r>
            <a:r>
              <a:rPr lang="en-US" dirty="0" smtClean="0"/>
              <a:t>.</a:t>
            </a:r>
          </a:p>
          <a:p>
            <a:endParaRPr lang="en-US" dirty="0"/>
          </a:p>
          <a:p>
            <a:r>
              <a:rPr lang="en-US" dirty="0"/>
              <a:t>The crash is likely to be serious. </a:t>
            </a:r>
            <a:endParaRPr lang="en-US" dirty="0" smtClean="0"/>
          </a:p>
          <a:p>
            <a:endParaRPr lang="en-US" dirty="0"/>
          </a:p>
          <a:p>
            <a:r>
              <a:rPr lang="en-US" dirty="0"/>
              <a:t>A single vehicle leaves the roadway. </a:t>
            </a:r>
            <a:endParaRPr lang="en-US" dirty="0" smtClean="0"/>
          </a:p>
          <a:p>
            <a:endParaRPr lang="en-US" dirty="0"/>
          </a:p>
          <a:p>
            <a:r>
              <a:rPr lang="en-US" dirty="0"/>
              <a:t>The crash occurs on a high-speed road. </a:t>
            </a:r>
            <a:endParaRPr lang="en-US" dirty="0" smtClean="0"/>
          </a:p>
          <a:p>
            <a:endParaRPr lang="en-US" dirty="0"/>
          </a:p>
          <a:p>
            <a:r>
              <a:rPr lang="en-US" dirty="0"/>
              <a:t>The driver does not attempt to avoid a crash. </a:t>
            </a:r>
            <a:endParaRPr lang="en-US" dirty="0" smtClean="0"/>
          </a:p>
          <a:p>
            <a:endParaRPr lang="en-US" dirty="0"/>
          </a:p>
          <a:p>
            <a:r>
              <a:rPr lang="en-US" dirty="0"/>
              <a:t>The driver is alone in the vehicle.</a:t>
            </a:r>
          </a:p>
          <a:p>
            <a:endParaRPr lang="en-US" dirty="0"/>
          </a:p>
        </p:txBody>
      </p:sp>
      <p:pic>
        <p:nvPicPr>
          <p:cNvPr id="6146" name="Picture 2" descr="http://tse1.mm.bing.net/th?&amp;id=JN.oXWn31Roj7tXt2//4ePR4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43200"/>
            <a:ext cx="28575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9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se1.mm.bing.net/th?&amp;id=JN.e3Rdf9%2bhz175HqKOmeeJk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86199"/>
            <a:ext cx="3962399" cy="2218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tse1.mm.bing.net/th?&amp;id=JN.zxheqmA0HtHlpyTI3%2bzeeA&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21" y="990600"/>
            <a:ext cx="3786623"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http://tse1.mm.bing.net/th?&amp;id=JN.mjddKpzwpX8F9iJ1ZINBuw&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990600"/>
            <a:ext cx="2870527" cy="2152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30" name="Picture 10" descr="http://tse1.mm.bing.net/th?&amp;id=JN.oyjnYjVN%2b7UxeNS9CjcTcA&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86199"/>
            <a:ext cx="2857500" cy="1895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1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endParaRPr lang="en-US" sz="4000" dirty="0" smtClean="0">
              <a:solidFill>
                <a:srgbClr val="0070C0"/>
              </a:solidFill>
            </a:endParaRPr>
          </a:p>
          <a:p>
            <a:pPr marL="114300" indent="0">
              <a:buNone/>
            </a:pPr>
            <a:r>
              <a:rPr lang="en-US" sz="4000" dirty="0" smtClean="0">
                <a:solidFill>
                  <a:srgbClr val="0070C0"/>
                </a:solidFill>
              </a:rPr>
              <a:t>“Sleeping </a:t>
            </a:r>
            <a:r>
              <a:rPr lang="en-US" sz="4000" dirty="0">
                <a:solidFill>
                  <a:srgbClr val="0070C0"/>
                </a:solidFill>
              </a:rPr>
              <a:t>is the most effective way to reduce </a:t>
            </a:r>
            <a:r>
              <a:rPr lang="en-US" sz="4000" dirty="0" smtClean="0">
                <a:solidFill>
                  <a:srgbClr val="0070C0"/>
                </a:solidFill>
              </a:rPr>
              <a:t>sleepiness.” </a:t>
            </a:r>
          </a:p>
          <a:p>
            <a:pPr marL="114300" indent="0">
              <a:buNone/>
            </a:pPr>
            <a:endParaRPr lang="en-US" sz="4000" dirty="0">
              <a:solidFill>
                <a:srgbClr val="0070C0"/>
              </a:solidFill>
            </a:endParaRPr>
          </a:p>
          <a:p>
            <a:pPr marL="114300" indent="0">
              <a:buNone/>
            </a:pPr>
            <a:r>
              <a:rPr lang="en-US" sz="2000" dirty="0" smtClean="0">
                <a:solidFill>
                  <a:srgbClr val="0070C0"/>
                </a:solidFill>
              </a:rPr>
              <a:t>		- </a:t>
            </a:r>
            <a:r>
              <a:rPr lang="en-US" sz="2000" dirty="0">
                <a:solidFill>
                  <a:srgbClr val="0070C0"/>
                </a:solidFill>
              </a:rPr>
              <a:t>NCSDR/ NHTSA Expert Panel on Driver Fatigue 			   and Sleepiness</a:t>
            </a:r>
          </a:p>
          <a:p>
            <a:pPr marL="114300" indent="0">
              <a:buNone/>
            </a:pPr>
            <a:endParaRPr lang="en-US" sz="2000" dirty="0">
              <a:solidFill>
                <a:srgbClr val="0070C0"/>
              </a:solidFill>
            </a:endParaRPr>
          </a:p>
        </p:txBody>
      </p:sp>
    </p:spTree>
    <p:extLst>
      <p:ext uri="{BB962C8B-B14F-4D97-AF65-F5344CB8AC3E}">
        <p14:creationId xmlns:p14="http://schemas.microsoft.com/office/powerpoint/2010/main" val="93667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Alert </a:t>
            </a:r>
            <a:endParaRPr lang="en-US" dirty="0"/>
          </a:p>
        </p:txBody>
      </p:sp>
      <p:sp>
        <p:nvSpPr>
          <p:cNvPr id="3" name="Content Placeholder 2"/>
          <p:cNvSpPr>
            <a:spLocks noGrp="1"/>
          </p:cNvSpPr>
          <p:nvPr>
            <p:ph idx="1"/>
          </p:nvPr>
        </p:nvSpPr>
        <p:spPr/>
        <p:txBody>
          <a:bodyPr>
            <a:normAutofit fontScale="92500"/>
          </a:bodyPr>
          <a:lstStyle/>
          <a:p>
            <a:r>
              <a:rPr lang="en-US" dirty="0" smtClean="0"/>
              <a:t>Get plenty of sleep (at least 7 hours) the night before a trip.</a:t>
            </a:r>
          </a:p>
          <a:p>
            <a:endParaRPr lang="en-US" dirty="0" smtClean="0"/>
          </a:p>
          <a:p>
            <a:r>
              <a:rPr lang="en-US" dirty="0" smtClean="0"/>
              <a:t>Stop driving if you become sleepy.</a:t>
            </a:r>
          </a:p>
          <a:p>
            <a:endParaRPr lang="en-US" dirty="0" smtClean="0"/>
          </a:p>
          <a:p>
            <a:r>
              <a:rPr lang="en-US" dirty="0" smtClean="0"/>
              <a:t>Travel at times when you are normally awake, and stay overnight if you’re driving a long distance.</a:t>
            </a:r>
          </a:p>
          <a:p>
            <a:endParaRPr lang="en-US" dirty="0" smtClean="0"/>
          </a:p>
          <a:p>
            <a:r>
              <a:rPr lang="en-US" dirty="0" smtClean="0"/>
              <a:t>Schedule a break every 2 hours or 100 miles.</a:t>
            </a:r>
          </a:p>
          <a:p>
            <a:endParaRPr lang="en-US" dirty="0" smtClean="0"/>
          </a:p>
          <a:p>
            <a:r>
              <a:rPr lang="en-US" dirty="0" smtClean="0"/>
              <a:t>Drink a caffeinated beverage, and find a safe place to take a 20- 30 minute nap while you wait for the caffeine to take effect.</a:t>
            </a:r>
          </a:p>
          <a:p>
            <a:endParaRPr lang="en-US" dirty="0" smtClean="0"/>
          </a:p>
          <a:p>
            <a:r>
              <a:rPr lang="en-US" dirty="0" smtClean="0"/>
              <a:t>Travel with an awake passenger.</a:t>
            </a:r>
            <a:endParaRPr lang="en-US" dirty="0"/>
          </a:p>
        </p:txBody>
      </p:sp>
    </p:spTree>
    <p:extLst>
      <p:ext uri="{BB962C8B-B14F-4D97-AF65-F5344CB8AC3E}">
        <p14:creationId xmlns:p14="http://schemas.microsoft.com/office/powerpoint/2010/main" val="3303294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456</TotalTime>
  <Words>866</Words>
  <Application>Microsoft Office PowerPoint</Application>
  <PresentationFormat>On-screen Show (4:3)</PresentationFormat>
  <Paragraphs>108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Asleep at the Wheel</vt:lpstr>
      <vt:lpstr>PowerPoint Presentation</vt:lpstr>
      <vt:lpstr>Signs of Drowsy Driving</vt:lpstr>
      <vt:lpstr>Who is most at-risk?</vt:lpstr>
      <vt:lpstr>PowerPoint Presentation</vt:lpstr>
      <vt:lpstr> Crash characteristics:  </vt:lpstr>
      <vt:lpstr>PowerPoint Presentation</vt:lpstr>
      <vt:lpstr>PowerPoint Presentation</vt:lpstr>
      <vt:lpstr>Stay Alert </vt:lpstr>
      <vt:lpstr>PowerPoint Presentation</vt:lpstr>
      <vt:lpstr>Workplace Policy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Patricia.Bachman</dc:creator>
  <cp:lastModifiedBy>Patricia.Bachman</cp:lastModifiedBy>
  <cp:revision>49</cp:revision>
  <dcterms:created xsi:type="dcterms:W3CDTF">2015-08-07T13:40:12Z</dcterms:created>
  <dcterms:modified xsi:type="dcterms:W3CDTF">2015-08-12T15:29:26Z</dcterms:modified>
</cp:coreProperties>
</file>